
<file path=[Content_Types].xml><?xml version="1.0" encoding="utf-8"?>
<Types xmlns="http://schemas.openxmlformats.org/package/2006/content-types">
  <Default Extension="png" ContentType="image/png"/>
  <Default Extension="jfif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Lato" panose="020B0604020202020204" charset="-18"/>
      <p:regular r:id="rId16"/>
      <p:bold r:id="rId17"/>
      <p:italic r:id="rId18"/>
      <p:boldItalic r:id="rId19"/>
    </p:embeddedFont>
    <p:embeddedFont>
      <p:font typeface="Montserrat" panose="020B0604020202020204" charset="-18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fif>
</file>

<file path=ppt/media/image13.jfif>
</file>

<file path=ppt/media/image14.png>
</file>

<file path=ppt/media/image2.png>
</file>

<file path=ppt/media/image3.png>
</file>

<file path=ppt/media/image4.png>
</file>

<file path=ppt/media/image5.png>
</file>

<file path=ppt/media/image6.jfif>
</file>

<file path=ppt/media/image7.pn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00d1578f63_0_1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00d1578f63_0_1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/>
              <a:t>Az AI mindennapi életünk része lett: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hu-HU" sz="1100" dirty="0"/>
              <a:t>Okostelefonok: Virtuális asszisztensek, mint a Siri és a Google </a:t>
            </a:r>
            <a:r>
              <a:rPr lang="hu-HU" sz="1100" dirty="0" err="1"/>
              <a:t>Assistant</a:t>
            </a:r>
            <a:r>
              <a:rPr lang="hu-HU" sz="1100" dirty="0"/>
              <a:t>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u-HU" sz="1100" dirty="0"/>
              <a:t>Önjáró autók, amelyek az AI-t használják a navigációhoz.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u-HU" sz="1100" dirty="0"/>
              <a:t>Egészségügyi alkalmazások: AI segít a diagnózisban és az orvosi képek elemzésében.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u-HU" sz="1100" dirty="0"/>
              <a:t>Ajánlórendszerek: Például a YouTube, </a:t>
            </a:r>
            <a:r>
              <a:rPr lang="hu-HU" sz="1100" dirty="0" err="1"/>
              <a:t>Netflix</a:t>
            </a:r>
            <a:r>
              <a:rPr lang="hu-HU" sz="1100" dirty="0"/>
              <a:t> ajánlói.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00d1578f63_0_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00d1578f63_0_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A mesterséges intelligencia jövőbeli lehetőségei: autonóm rendszerek, kvantumszámítógépek, még fejlettebb robotika.</a:t>
            </a:r>
          </a:p>
          <a:p>
            <a:pPr marL="0" lvl="0" indent="0" algn="l" rtl="0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Etikai kérdések: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hu-HU" b="1" dirty="0">
                <a:latin typeface="Arial"/>
                <a:ea typeface="Arial"/>
                <a:cs typeface="Arial"/>
                <a:sym typeface="Arial"/>
              </a:rPr>
              <a:t>Munkahelyek átalakulása:</a:t>
            </a:r>
            <a:r>
              <a:rPr lang="hu-HU" dirty="0">
                <a:latin typeface="Arial"/>
                <a:ea typeface="Arial"/>
                <a:cs typeface="Arial"/>
                <a:sym typeface="Arial"/>
              </a:rPr>
              <a:t> Az AI elterjedése jelentős változásokat okoz az emberi munkaerőpiacon, átalakítva a munkavégzés módját és az emberek szerepét.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hu-HU" b="1" dirty="0">
                <a:latin typeface="Arial"/>
                <a:ea typeface="Arial"/>
                <a:cs typeface="Arial"/>
                <a:sym typeface="Arial"/>
              </a:rPr>
              <a:t>Adatvédelem:</a:t>
            </a:r>
            <a:r>
              <a:rPr lang="hu-HU" dirty="0">
                <a:latin typeface="Arial"/>
                <a:ea typeface="Arial"/>
                <a:cs typeface="Arial"/>
                <a:sym typeface="Arial"/>
              </a:rPr>
              <a:t> Az AI rendszerek hatalmas mennyiségű adatot elemeznek, ezért elengedhetetlen az adatok biztonságának garantálása.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hu-HU" b="1" dirty="0">
                <a:latin typeface="Arial"/>
                <a:ea typeface="Arial"/>
                <a:cs typeface="Arial"/>
                <a:sym typeface="Arial"/>
              </a:rPr>
              <a:t>Átláthatóság és döntéshozatal:</a:t>
            </a:r>
            <a:r>
              <a:rPr lang="hu-HU" dirty="0">
                <a:latin typeface="Arial"/>
                <a:ea typeface="Arial"/>
                <a:cs typeface="Arial"/>
                <a:sym typeface="Arial"/>
              </a:rPr>
              <a:t> Fontos biztosítani, hogy az AI döntéshozatali folyamatai átláthatók és </a:t>
            </a:r>
            <a:r>
              <a:rPr lang="hu-HU" dirty="0" err="1">
                <a:latin typeface="Arial"/>
                <a:ea typeface="Arial"/>
                <a:cs typeface="Arial"/>
                <a:sym typeface="Arial"/>
              </a:rPr>
              <a:t>etikusak</a:t>
            </a:r>
            <a:r>
              <a:rPr lang="hu-HU" dirty="0">
                <a:latin typeface="Arial"/>
                <a:ea typeface="Arial"/>
                <a:cs typeface="Arial"/>
                <a:sym typeface="Arial"/>
              </a:rPr>
              <a:t> legyenek, hogy minimalizálják a torzítások és igazságtalanságok kockázatát.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00d1578f63_0_1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00d1578f63_0_18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/>
              <a:t>Az AI hosszú utat tett meg az 1950-es évektől napjainkig.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-HU" sz="1100" dirty="0"/>
              <a:t>Főbb mérföldkövek, mint a Turing-teszt, Deep </a:t>
            </a:r>
            <a:r>
              <a:rPr lang="hu-HU" sz="1100" dirty="0" err="1"/>
              <a:t>Blue</a:t>
            </a:r>
            <a:r>
              <a:rPr lang="hu-HU" sz="1100" dirty="0"/>
              <a:t> és </a:t>
            </a:r>
            <a:r>
              <a:rPr lang="hu-HU" sz="1100" dirty="0" err="1"/>
              <a:t>AlphaGo</a:t>
            </a:r>
            <a:r>
              <a:rPr lang="hu-HU" sz="1100" dirty="0"/>
              <a:t> </a:t>
            </a:r>
            <a:r>
              <a:rPr lang="hu-HU" sz="1100" dirty="0" err="1"/>
              <a:t>fontosak</a:t>
            </a:r>
            <a:r>
              <a:rPr lang="hu-HU" sz="1100" dirty="0"/>
              <a:t> az AI fejlődésében.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hu-HU" sz="1100" dirty="0"/>
              <a:t>Az AI jövője izgalmas lehetőségeket kínál, de fontos etikai kérdések is felmerülnek.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00d1578f63_0_1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00d1578f63_0_19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00d1578f63_0_1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00d1578f63_0_1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/>
              <a:t>A mesterséges intelligencia az emberi gondolkodási folyamatokat szimulálja gépekben, különösen számítógépes rendszerekben.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-HU" sz="1100" dirty="0"/>
              <a:t>Főbb területei:</a:t>
            </a:r>
          </a:p>
          <a:p>
            <a:pPr marL="457200" lvl="0" indent="-32258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hu-HU" sz="1100" dirty="0"/>
              <a:t>Gépi tanulás: az adatokból való tanulás képessége.</a:t>
            </a:r>
          </a:p>
          <a:p>
            <a:pPr marL="457200" lvl="0" indent="-3225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hu-HU" sz="1100" dirty="0"/>
              <a:t>Természetes nyelvfeldolgozás: az emberi nyelvek megértése és használata.</a:t>
            </a:r>
          </a:p>
          <a:p>
            <a:pPr marL="457200" lvl="0" indent="-3225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hu-HU" sz="1100" dirty="0"/>
              <a:t>Neurális hálók: az emberi agy működését utánzó matematikai modellek.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00d1578f63_0_1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00d1578f63_0_18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1940-es és 1950-es évek: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Alan Turing megalkotta a híres Turing-tesztet (1950), amely azt vizsgálja, hogy egy gép képes-e emberi szintű intelligenciát mutatni.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John von Neumann közreműködése a számítógépes technológia korai fejlődésében.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00d1578f63_0_18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00d1578f63_0_18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1956: </a:t>
            </a:r>
            <a:r>
              <a:rPr lang="hu-HU" sz="1100" b="1" dirty="0" err="1">
                <a:latin typeface="Arial"/>
                <a:ea typeface="Arial"/>
                <a:cs typeface="Arial"/>
                <a:sym typeface="Arial"/>
              </a:rPr>
              <a:t>Dartmouth</a:t>
            </a: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 konferencia: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Az AI hivatalos születése, ahol kutatók gyűltek össze a mesterséges intelligencia lehetőségeiről beszélni.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-HU" sz="1100" b="1" dirty="0" err="1">
                <a:latin typeface="Arial"/>
                <a:ea typeface="Arial"/>
                <a:cs typeface="Arial"/>
                <a:sym typeface="Arial"/>
              </a:rPr>
              <a:t>Logic</a:t>
            </a: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hu-HU" sz="1100" b="1" dirty="0" err="1">
                <a:latin typeface="Arial"/>
                <a:ea typeface="Arial"/>
                <a:cs typeface="Arial"/>
                <a:sym typeface="Arial"/>
              </a:rPr>
              <a:t>Theorist</a:t>
            </a: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 (1955):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Az első AI program, amely matematikai tételeket bizonyított.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00d1578f63_0_1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00d1578f63_0_1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Az első nagyobb sikerű AI rendszerek: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ELIZA (1966):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Az egyik első program, amely képes volt a természetes nyelvfeldolgozásra. Egy egyszerű pszichoterapeutát szimulált.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hu-HU" sz="1100" b="1" dirty="0" err="1">
                <a:latin typeface="Arial"/>
                <a:ea typeface="Arial"/>
                <a:cs typeface="Arial"/>
                <a:sym typeface="Arial"/>
              </a:rPr>
              <a:t>Shakey</a:t>
            </a: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hu-HU" sz="1100" b="1" dirty="0" err="1"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 Robot (1969):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Az első robot, amely képes volt autonóm módon mozogni és döntéseket hozni a környezetéről gyűjtött információk alapján.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00d1578f63_0_18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00d1578f63_0_18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Az 1970-es években a mesterséges intelligenciával szembeni túlzott várakozások miatt csökkent a kutatásba irányuló támogatás és finanszírozás. A kor technológiai </a:t>
            </a:r>
            <a:r>
              <a:rPr lang="hu-HU" sz="1100" dirty="0" err="1">
                <a:latin typeface="Arial"/>
                <a:ea typeface="Arial"/>
                <a:cs typeface="Arial"/>
                <a:sym typeface="Arial"/>
              </a:rPr>
              <a:t>korlátai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miatt az előrehaladás lassult.</a:t>
            </a:r>
            <a:endParaRPr lang="hu-HU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00d1578f63_0_1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00d1578f63_0_1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A neurális hálók újraélesztése az 1980-as években, különösen a </a:t>
            </a: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visszaterjesztés algoritmus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megjelenésével, amely lehetővé tette a neurális hálók hatékony tanítását.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Az AI-alapú szakértői rendszerek elterjedése, amelyek egy adott területen segítették a döntéshozatalt, például az orvostudományban.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00d1578f63_0_1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00d1578f63_0_1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Az AI iránti érdeklődés újra fellendült a '90-es években.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Deep </a:t>
            </a:r>
            <a:r>
              <a:rPr lang="hu-HU" sz="1100" b="1" dirty="0" err="1">
                <a:latin typeface="Arial"/>
                <a:ea typeface="Arial"/>
                <a:cs typeface="Arial"/>
                <a:sym typeface="Arial"/>
              </a:rPr>
              <a:t>Blue</a:t>
            </a: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 (1997):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Az IBM számítógépe legyőzte </a:t>
            </a:r>
            <a:r>
              <a:rPr lang="hu-HU" sz="1100" dirty="0" err="1">
                <a:latin typeface="Arial"/>
                <a:ea typeface="Arial"/>
                <a:cs typeface="Arial"/>
                <a:sym typeface="Arial"/>
              </a:rPr>
              <a:t>Garri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hu-HU" sz="1100" dirty="0" err="1">
                <a:latin typeface="Arial"/>
                <a:ea typeface="Arial"/>
                <a:cs typeface="Arial"/>
                <a:sym typeface="Arial"/>
              </a:rPr>
              <a:t>Kaszparov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sakkvilágbajnokot, ami mérföldkő volt az AI fejlődésében.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Adatbányászat és prediktív modellek fejlődése.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00d1578f63_0_1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00d1578f63_0_1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Deep </a:t>
            </a:r>
            <a:r>
              <a:rPr lang="hu-HU" sz="1100" b="1" dirty="0" err="1">
                <a:latin typeface="Arial"/>
                <a:ea typeface="Arial"/>
                <a:cs typeface="Arial"/>
                <a:sym typeface="Arial"/>
              </a:rPr>
              <a:t>Learning</a:t>
            </a: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 (mélytanulás)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megjelenése forradalmasította az AI-t. A mélytanulás nagyméretű adathalmazok és erős hardver (GPU-k) segítségével működik.</a:t>
            </a: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-HU" sz="1100" b="1" dirty="0" err="1">
                <a:latin typeface="Arial"/>
                <a:ea typeface="Arial"/>
                <a:cs typeface="Arial"/>
                <a:sym typeface="Arial"/>
              </a:rPr>
              <a:t>AlphaGo</a:t>
            </a:r>
            <a:r>
              <a:rPr lang="hu-HU" sz="1100" b="1" dirty="0">
                <a:latin typeface="Arial"/>
                <a:ea typeface="Arial"/>
                <a:cs typeface="Arial"/>
                <a:sym typeface="Arial"/>
              </a:rPr>
              <a:t> (2016):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A Google </a:t>
            </a:r>
            <a:r>
              <a:rPr lang="hu-HU" sz="1100" dirty="0" err="1">
                <a:latin typeface="Arial"/>
                <a:ea typeface="Arial"/>
                <a:cs typeface="Arial"/>
                <a:sym typeface="Arial"/>
              </a:rPr>
              <a:t>DeepMind</a:t>
            </a:r>
            <a:r>
              <a:rPr lang="hu-HU" sz="1100" dirty="0">
                <a:latin typeface="Arial"/>
                <a:ea typeface="Arial"/>
                <a:cs typeface="Arial"/>
                <a:sym typeface="Arial"/>
              </a:rPr>
              <a:t> által kifejlesztett AI program, amely legyőzte a világ legjobb Go játékosát. Ez egy új korszak kezdetét jelentette a gépi intelligencia terén.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f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f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f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TÖRTÉNETE</a:t>
            </a: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Made by Tóth Levente &amp; ChatGPT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AI napjainkban</a:t>
            </a:r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 dirty="0"/>
              <a:t>Az AI mindennapi életünk része lett:</a:t>
            </a:r>
            <a:endParaRPr sz="1400" dirty="0"/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hu" sz="1400" dirty="0"/>
              <a:t>Okostelefonok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hu" sz="1400" dirty="0"/>
              <a:t>Önjáró autók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u" sz="1400" dirty="0"/>
              <a:t>Egészségügyi alkalmazások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u" sz="1400" dirty="0"/>
              <a:t>Ajánlórendszerek</a:t>
            </a:r>
            <a:endParaRPr dirty="0"/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6D55708F-CB3A-4890-BFA6-8717585FB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195" y="312331"/>
            <a:ext cx="3974805" cy="29811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3665B3E9-7C97-4E09-AF01-01CFA772B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1750" y="3299194"/>
            <a:ext cx="2762250" cy="16573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AI jövője és etikai kérdések</a:t>
            </a:r>
            <a:endParaRPr/>
          </a:p>
        </p:txBody>
      </p:sp>
      <p:sp>
        <p:nvSpPr>
          <p:cNvPr id="202" name="Google Shape;202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hu" sz="1400" dirty="0">
                <a:latin typeface="Arial"/>
                <a:ea typeface="Arial"/>
                <a:cs typeface="Arial"/>
                <a:sym typeface="Arial"/>
              </a:rPr>
              <a:t>A mesterséges intelligencia jövőbeli lehetőségei: autonóm rendszerek, kvantumszámítógépek, még fejlettebb robotika.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hu" sz="1400" dirty="0">
                <a:latin typeface="Arial"/>
                <a:ea typeface="Arial"/>
                <a:cs typeface="Arial"/>
                <a:sym typeface="Arial"/>
              </a:rPr>
              <a:t>Etikai kérdések: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hu" b="1" dirty="0">
                <a:latin typeface="Arial"/>
                <a:ea typeface="Arial"/>
                <a:cs typeface="Arial"/>
                <a:sym typeface="Arial"/>
              </a:rPr>
              <a:t>Munkahelyek átalakulása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hu" b="1" dirty="0">
                <a:latin typeface="Arial"/>
                <a:ea typeface="Arial"/>
                <a:cs typeface="Arial"/>
                <a:sym typeface="Arial"/>
              </a:rPr>
              <a:t>Adatvédelem</a:t>
            </a:r>
          </a:p>
          <a:p>
            <a:pPr marL="457200" lvl="0" indent="-3111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hu" b="1" dirty="0">
                <a:latin typeface="Arial"/>
                <a:ea typeface="Arial"/>
                <a:cs typeface="Arial"/>
                <a:sym typeface="Arial"/>
              </a:rPr>
              <a:t>Átláthatóság és döntéshozatal</a:t>
            </a:r>
            <a:endParaRPr sz="14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sz="1400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CEE541D7-520D-4DF4-B04D-118E361D2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750" y="2178301"/>
            <a:ext cx="2762250" cy="165735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>
            <a:spLocks noGrp="1"/>
          </p:cNvSpPr>
          <p:nvPr>
            <p:ph type="title"/>
          </p:nvPr>
        </p:nvSpPr>
        <p:spPr>
          <a:xfrm>
            <a:off x="1297500" y="3728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Összegzés</a:t>
            </a:r>
            <a:endParaRPr/>
          </a:p>
        </p:txBody>
      </p:sp>
      <p:sp>
        <p:nvSpPr>
          <p:cNvPr id="208" name="Google Shape;208;p2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 dirty="0"/>
              <a:t>Az AI hosszú utat tett meg az 1950-es évektől napjainkig.</a:t>
            </a:r>
            <a:endParaRPr sz="1400" dirty="0"/>
          </a:p>
          <a:p>
            <a:pPr marL="285750" indent="-285750">
              <a:lnSpc>
                <a:spcPct val="150000"/>
              </a:lnSpc>
              <a:spcBef>
                <a:spcPts val="1200"/>
              </a:spcBef>
            </a:pPr>
            <a:r>
              <a:rPr lang="hu" sz="1400" dirty="0"/>
              <a:t>Főbb mérföldkövek</a:t>
            </a:r>
          </a:p>
          <a:p>
            <a:pPr marL="285750" indent="-285750">
              <a:lnSpc>
                <a:spcPct val="150000"/>
              </a:lnSpc>
              <a:spcBef>
                <a:spcPts val="1200"/>
              </a:spcBef>
            </a:pPr>
            <a:r>
              <a:rPr lang="hu-HU" sz="1400" dirty="0"/>
              <a:t>Etikai kérdések</a:t>
            </a:r>
            <a:endParaRPr sz="1400" dirty="0"/>
          </a:p>
        </p:txBody>
      </p:sp>
      <p:cxnSp>
        <p:nvCxnSpPr>
          <p:cNvPr id="209" name="Google Shape;209;p24"/>
          <p:cNvCxnSpPr/>
          <p:nvPr/>
        </p:nvCxnSpPr>
        <p:spPr>
          <a:xfrm>
            <a:off x="1389450" y="4478750"/>
            <a:ext cx="63651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57150" dist="3810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210" name="Google Shape;210;p24"/>
          <p:cNvSpPr txBox="1"/>
          <p:nvPr/>
        </p:nvSpPr>
        <p:spPr>
          <a:xfrm>
            <a:off x="1389450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dist="9525" algn="bl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1950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4"/>
          <p:cNvSpPr txBox="1"/>
          <p:nvPr/>
        </p:nvSpPr>
        <p:spPr>
          <a:xfrm>
            <a:off x="1916650" y="4492550"/>
            <a:ext cx="979200" cy="416400"/>
          </a:xfrm>
          <a:prstGeom prst="rect">
            <a:avLst/>
          </a:prstGeom>
          <a:noFill/>
          <a:ln>
            <a:noFill/>
          </a:ln>
          <a:effectLst>
            <a:outerShdw blurRad="142875" dist="9525" algn="bl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1955-56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4"/>
          <p:cNvSpPr txBox="1"/>
          <p:nvPr/>
        </p:nvSpPr>
        <p:spPr>
          <a:xfrm>
            <a:off x="5491150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dist="9525" algn="bl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1997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4"/>
          <p:cNvSpPr txBox="1"/>
          <p:nvPr/>
        </p:nvSpPr>
        <p:spPr>
          <a:xfrm>
            <a:off x="6983200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dist="9525" algn="bl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2024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4"/>
          <p:cNvSpPr txBox="1"/>
          <p:nvPr/>
        </p:nvSpPr>
        <p:spPr>
          <a:xfrm>
            <a:off x="3544425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dist="9525" algn="bl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1966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4"/>
          <p:cNvSpPr/>
          <p:nvPr/>
        </p:nvSpPr>
        <p:spPr>
          <a:xfrm>
            <a:off x="1618675" y="4445600"/>
            <a:ext cx="80100" cy="80100"/>
          </a:xfrm>
          <a:prstGeom prst="ellipse">
            <a:avLst/>
          </a:prstGeom>
          <a:solidFill>
            <a:srgbClr val="1B212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4"/>
          <p:cNvSpPr/>
          <p:nvPr/>
        </p:nvSpPr>
        <p:spPr>
          <a:xfrm>
            <a:off x="2301975" y="4445600"/>
            <a:ext cx="80100" cy="80100"/>
          </a:xfrm>
          <a:prstGeom prst="ellipse">
            <a:avLst/>
          </a:prstGeom>
          <a:solidFill>
            <a:srgbClr val="1B212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4"/>
          <p:cNvSpPr/>
          <p:nvPr/>
        </p:nvSpPr>
        <p:spPr>
          <a:xfrm>
            <a:off x="3797250" y="4445600"/>
            <a:ext cx="80100" cy="80100"/>
          </a:xfrm>
          <a:prstGeom prst="ellipse">
            <a:avLst/>
          </a:prstGeom>
          <a:solidFill>
            <a:srgbClr val="1B212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4"/>
          <p:cNvSpPr/>
          <p:nvPr/>
        </p:nvSpPr>
        <p:spPr>
          <a:xfrm>
            <a:off x="5741425" y="4445600"/>
            <a:ext cx="80100" cy="80100"/>
          </a:xfrm>
          <a:prstGeom prst="ellipse">
            <a:avLst/>
          </a:prstGeom>
          <a:solidFill>
            <a:srgbClr val="1B212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24"/>
          <p:cNvSpPr/>
          <p:nvPr/>
        </p:nvSpPr>
        <p:spPr>
          <a:xfrm>
            <a:off x="7240600" y="4445600"/>
            <a:ext cx="80100" cy="80100"/>
          </a:xfrm>
          <a:prstGeom prst="ellipse">
            <a:avLst/>
          </a:prstGeom>
          <a:solidFill>
            <a:srgbClr val="1B212C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95950" y="184938"/>
            <a:ext cx="10886323" cy="4773625"/>
          </a:xfrm>
          <a:prstGeom prst="rect">
            <a:avLst/>
          </a:prstGeom>
          <a:noFill/>
          <a:ln>
            <a:noFill/>
          </a:ln>
          <a:effectLst>
            <a:outerShdw blurRad="185738" dist="19050" dir="5400000" algn="bl" rotWithShape="0">
              <a:srgbClr val="000000">
                <a:alpha val="80000"/>
              </a:srgbClr>
            </a:outerShdw>
          </a:effectLst>
        </p:spPr>
      </p:pic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1052550" y="19269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 sz="7200"/>
              <a:t>VÉGE</a:t>
            </a:r>
            <a:endParaRPr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Definíciója</a:t>
            </a:r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600" dirty="0"/>
              <a:t>A mesterséges intelligencia az emberi gondolkodási folyamatokat szimulálja gépekben, különösen számítógépes rendszerekben.</a:t>
            </a:r>
            <a:endParaRPr sz="1600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" sz="1600" dirty="0"/>
              <a:t>Főbb területei:</a:t>
            </a:r>
            <a:endParaRPr sz="1600" dirty="0"/>
          </a:p>
          <a:p>
            <a:pPr marL="457200" lvl="0" indent="-32258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hu" sz="1600" dirty="0"/>
              <a:t>Gépi tanulás</a:t>
            </a:r>
          </a:p>
          <a:p>
            <a:pPr marL="457200" lvl="0" indent="-32258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hu" sz="1600" dirty="0"/>
              <a:t>Természetes nyelvfeldolgozás</a:t>
            </a:r>
          </a:p>
          <a:p>
            <a:pPr marL="457200" lvl="0" indent="-3225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hu" sz="1600" dirty="0"/>
              <a:t>Neurális hálók</a:t>
            </a:r>
            <a:endParaRPr sz="16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194375D7-A2FF-49BB-AA02-8F04A0B0A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0156" y="2644718"/>
            <a:ext cx="3883844" cy="24987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AI története: Kezdetek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 b="1" dirty="0">
                <a:latin typeface="Arial"/>
                <a:ea typeface="Arial"/>
                <a:cs typeface="Arial"/>
                <a:sym typeface="Arial"/>
              </a:rPr>
              <a:t>1940-es és 1950-es évek:</a:t>
            </a:r>
            <a:endParaRPr sz="1400" b="1" dirty="0">
              <a:latin typeface="Arial"/>
              <a:ea typeface="Arial"/>
              <a:cs typeface="Arial"/>
              <a:sym typeface="Arial"/>
            </a:endParaRPr>
          </a:p>
          <a:p>
            <a:pPr lvl="0" indent="-317500">
              <a:lnSpc>
                <a:spcPct val="150000"/>
              </a:lnSpc>
              <a:buSzPts val="1400"/>
              <a:buFont typeface="Arial"/>
              <a:buChar char="●"/>
            </a:pPr>
            <a:r>
              <a:rPr lang="hu" sz="2000" dirty="0">
                <a:latin typeface="Arial"/>
                <a:ea typeface="Arial"/>
                <a:cs typeface="Arial"/>
                <a:sym typeface="Arial"/>
              </a:rPr>
              <a:t>Turing-tesztet (1950)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hu" sz="2000" dirty="0">
                <a:latin typeface="Arial"/>
                <a:ea typeface="Arial"/>
                <a:cs typeface="Arial"/>
                <a:sym typeface="Arial"/>
              </a:rPr>
              <a:t>John von Neumann közreműködés</a:t>
            </a:r>
            <a:r>
              <a:rPr lang="hu-HU" sz="2000" dirty="0">
                <a:latin typeface="Arial"/>
                <a:ea typeface="Arial"/>
                <a:cs typeface="Arial"/>
                <a:sym typeface="Arial"/>
              </a:rPr>
              <a:t>e</a:t>
            </a:r>
            <a:endParaRPr sz="2000" dirty="0"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300" y="3216600"/>
            <a:ext cx="3865950" cy="217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első AI programok (1950–1960-as évek)</a:t>
            </a:r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lnSpc>
                <a:spcPct val="150000"/>
              </a:lnSpc>
            </a:pPr>
            <a:r>
              <a:rPr lang="hu" sz="1400" b="1" dirty="0">
                <a:latin typeface="Arial"/>
                <a:ea typeface="Arial"/>
                <a:cs typeface="Arial"/>
                <a:sym typeface="Arial"/>
              </a:rPr>
              <a:t>1956: Dartmouth konferencia</a:t>
            </a:r>
          </a:p>
          <a:p>
            <a:pPr marL="285750" indent="-285750">
              <a:lnSpc>
                <a:spcPct val="150000"/>
              </a:lnSpc>
            </a:pPr>
            <a:r>
              <a:rPr lang="hu" sz="1400" b="1" dirty="0">
                <a:latin typeface="Arial"/>
                <a:ea typeface="Arial"/>
                <a:cs typeface="Arial"/>
                <a:sym typeface="Arial"/>
              </a:rPr>
              <a:t>Logic Theorist (1955)</a:t>
            </a:r>
            <a:endParaRPr dirty="0"/>
          </a:p>
        </p:txBody>
      </p:sp>
      <p:pic>
        <p:nvPicPr>
          <p:cNvPr id="155" name="Google Shape;155;p16"/>
          <p:cNvPicPr preferRelativeResize="0"/>
          <p:nvPr/>
        </p:nvPicPr>
        <p:blipFill rotWithShape="1">
          <a:blip r:embed="rId3">
            <a:alphaModFix/>
          </a:blip>
          <a:srcRect t="27896"/>
          <a:stretch/>
        </p:blipFill>
        <p:spPr>
          <a:xfrm>
            <a:off x="0" y="3105525"/>
            <a:ext cx="6627849" cy="3173550"/>
          </a:xfrm>
          <a:prstGeom prst="rect">
            <a:avLst/>
          </a:prstGeom>
          <a:noFill/>
          <a:ln>
            <a:noFill/>
          </a:ln>
          <a:effectLst>
            <a:outerShdw blurRad="628650" dist="19050" dir="5400000" algn="b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1297500" y="3729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aranykora (1960-as évek)</a:t>
            </a:r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 dirty="0">
                <a:latin typeface="Arial"/>
                <a:ea typeface="Arial"/>
                <a:cs typeface="Arial"/>
                <a:sym typeface="Arial"/>
              </a:rPr>
              <a:t>Az első nagyobb sikerű AI rendszerek: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hu" sz="1400" b="1" dirty="0">
                <a:latin typeface="Arial"/>
                <a:ea typeface="Arial"/>
                <a:cs typeface="Arial"/>
                <a:sym typeface="Arial"/>
              </a:rPr>
              <a:t>ELIZA (1966)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hu" sz="1400" b="1" dirty="0">
                <a:latin typeface="Arial"/>
                <a:ea typeface="Arial"/>
                <a:cs typeface="Arial"/>
                <a:sym typeface="Arial"/>
              </a:rPr>
              <a:t>Shakey the Robot (1969</a:t>
            </a:r>
            <a:endParaRPr dirty="0"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950" y="372937"/>
            <a:ext cx="2401000" cy="1556976"/>
          </a:xfrm>
          <a:prstGeom prst="rect">
            <a:avLst/>
          </a:prstGeom>
          <a:noFill/>
          <a:ln>
            <a:noFill/>
          </a:ln>
          <a:effectLst>
            <a:reflection stA="50000" endPos="27000" fadeDir="5400012" sy="-100000" algn="bl" rotWithShape="0"/>
          </a:effectLst>
        </p:spPr>
      </p:pic>
      <p:pic>
        <p:nvPicPr>
          <p:cNvPr id="163" name="Google Shape;16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13575" y="3366338"/>
            <a:ext cx="3563474" cy="17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fejlődésének kihívásai (1970-es évek)</a:t>
            </a:r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342900" indent="-342900">
              <a:lnSpc>
                <a:spcPct val="150000"/>
              </a:lnSpc>
              <a:spcAft>
                <a:spcPts val="1200"/>
              </a:spcAft>
            </a:pPr>
            <a:r>
              <a:rPr lang="hu-HU" sz="2000" dirty="0">
                <a:latin typeface="Arial"/>
                <a:ea typeface="Arial"/>
                <a:cs typeface="Arial"/>
                <a:sym typeface="Arial"/>
              </a:rPr>
              <a:t>Idő</a:t>
            </a:r>
            <a:endParaRPr lang="hu" sz="2000" dirty="0">
              <a:latin typeface="Arial"/>
              <a:ea typeface="Arial"/>
              <a:cs typeface="Arial"/>
              <a:sym typeface="Arial"/>
            </a:endParaRPr>
          </a:p>
          <a:p>
            <a:pPr marL="342900" indent="-342900">
              <a:lnSpc>
                <a:spcPct val="150000"/>
              </a:lnSpc>
              <a:spcAft>
                <a:spcPts val="1200"/>
              </a:spcAft>
            </a:pPr>
            <a:r>
              <a:rPr lang="hu" sz="2000" dirty="0">
                <a:latin typeface="Arial"/>
                <a:ea typeface="Arial"/>
                <a:cs typeface="Arial"/>
                <a:sym typeface="Arial"/>
              </a:rPr>
              <a:t>Kutatások finanszírozása</a:t>
            </a:r>
          </a:p>
          <a:p>
            <a:pPr marL="342900" indent="-342900">
              <a:lnSpc>
                <a:spcPct val="150000"/>
              </a:lnSpc>
              <a:spcAft>
                <a:spcPts val="1200"/>
              </a:spcAft>
            </a:pPr>
            <a:r>
              <a:rPr lang="hu-HU" sz="2000" dirty="0">
                <a:latin typeface="Arial"/>
                <a:cs typeface="Arial"/>
                <a:sym typeface="Arial"/>
              </a:rPr>
              <a:t>Technológiai korlátok</a:t>
            </a:r>
            <a:endParaRPr lang="hu" sz="2000" dirty="0">
              <a:latin typeface="Arial"/>
              <a:cs typeface="Arial"/>
              <a:sym typeface="Arial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885B473D-B031-4BC5-B5E9-330568700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7435" y="2169703"/>
            <a:ext cx="4456565" cy="29737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9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Neurális hálók és gépi tanulás (1980-as évek)</a:t>
            </a:r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lnSpc>
                <a:spcPct val="150000"/>
              </a:lnSpc>
            </a:pPr>
            <a:r>
              <a:rPr lang="hu-HU" sz="2400" dirty="0">
                <a:latin typeface="Arial"/>
                <a:ea typeface="Arial"/>
                <a:cs typeface="Arial"/>
                <a:sym typeface="Arial"/>
              </a:rPr>
              <a:t>Neurális hálók</a:t>
            </a:r>
          </a:p>
          <a:p>
            <a:pPr marL="285750" indent="-285750">
              <a:lnSpc>
                <a:spcPct val="150000"/>
              </a:lnSpc>
            </a:pPr>
            <a:r>
              <a:rPr lang="hu-HU" sz="2400" dirty="0">
                <a:latin typeface="Arial"/>
                <a:ea typeface="Arial"/>
                <a:cs typeface="Arial"/>
                <a:sym typeface="Arial"/>
              </a:rPr>
              <a:t>Visszaterjesztés algoritmus</a:t>
            </a:r>
            <a:endParaRPr lang="hu" sz="24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reneszánsza (1990-es évek)</a:t>
            </a:r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 dirty="0">
                <a:latin typeface="Arial"/>
                <a:ea typeface="Arial"/>
                <a:cs typeface="Arial"/>
                <a:sym typeface="Arial"/>
              </a:rPr>
              <a:t>Az AI iránti érdeklődés újra fellendült a '90-es években.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285750" indent="-285750">
              <a:lnSpc>
                <a:spcPct val="150000"/>
              </a:lnSpc>
              <a:spcBef>
                <a:spcPts val="1200"/>
              </a:spcBef>
            </a:pPr>
            <a:r>
              <a:rPr lang="hu" sz="1400" b="1" dirty="0">
                <a:latin typeface="Arial"/>
                <a:ea typeface="Arial"/>
                <a:cs typeface="Arial"/>
                <a:sym typeface="Arial"/>
              </a:rPr>
              <a:t>Deep Blue (1997)</a:t>
            </a:r>
          </a:p>
          <a:p>
            <a:pPr marL="285750" indent="-285750">
              <a:lnSpc>
                <a:spcPct val="150000"/>
              </a:lnSpc>
              <a:spcBef>
                <a:spcPts val="1200"/>
              </a:spcBef>
            </a:pPr>
            <a:r>
              <a:rPr lang="hu" sz="1400" dirty="0">
                <a:latin typeface="Arial"/>
                <a:ea typeface="Arial"/>
                <a:cs typeface="Arial"/>
                <a:sym typeface="Arial"/>
              </a:rPr>
              <a:t>Adatbányászat és prediktív modellek fejlődése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3B483549-B2D5-4361-991F-9B52364EE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625" y="1760574"/>
            <a:ext cx="2619375" cy="1752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forradalom (2000–2010-es évek)</a:t>
            </a:r>
            <a:endParaRPr/>
          </a:p>
        </p:txBody>
      </p:sp>
      <p:sp>
        <p:nvSpPr>
          <p:cNvPr id="188" name="Google Shape;188;p21"/>
          <p:cNvSpPr txBox="1">
            <a:spLocks noGrp="1"/>
          </p:cNvSpPr>
          <p:nvPr>
            <p:ph type="body" idx="1"/>
          </p:nvPr>
        </p:nvSpPr>
        <p:spPr>
          <a:xfrm>
            <a:off x="117475" y="1518975"/>
            <a:ext cx="3764100" cy="3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 algn="just">
              <a:lnSpc>
                <a:spcPct val="150000"/>
              </a:lnSpc>
            </a:pPr>
            <a:r>
              <a:rPr lang="hu" sz="1400" b="1" dirty="0">
                <a:latin typeface="Arial"/>
                <a:ea typeface="Arial"/>
                <a:cs typeface="Arial"/>
                <a:sym typeface="Arial"/>
              </a:rPr>
              <a:t>Deep Learning (mélytanulás)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285750" indent="-285750" algn="just">
              <a:lnSpc>
                <a:spcPct val="150000"/>
              </a:lnSpc>
              <a:spcBef>
                <a:spcPts val="1200"/>
              </a:spcBef>
            </a:pPr>
            <a:r>
              <a:rPr lang="hu" sz="1400" b="1" dirty="0">
                <a:latin typeface="Arial"/>
                <a:ea typeface="Arial"/>
                <a:cs typeface="Arial"/>
                <a:sym typeface="Arial"/>
              </a:rPr>
              <a:t>AlphaGo (2016)</a:t>
            </a:r>
            <a:endParaRPr dirty="0"/>
          </a:p>
        </p:txBody>
      </p:sp>
      <p:pic>
        <p:nvPicPr>
          <p:cNvPr id="189" name="Google Shape;189;p21"/>
          <p:cNvPicPr preferRelativeResize="0"/>
          <p:nvPr/>
        </p:nvPicPr>
        <p:blipFill rotWithShape="1">
          <a:blip r:embed="rId3">
            <a:alphaModFix/>
          </a:blip>
          <a:srcRect t="6186" b="8721"/>
          <a:stretch/>
        </p:blipFill>
        <p:spPr>
          <a:xfrm>
            <a:off x="5379900" y="1141150"/>
            <a:ext cx="3764100" cy="1804725"/>
          </a:xfrm>
          <a:prstGeom prst="rect">
            <a:avLst/>
          </a:prstGeom>
          <a:noFill/>
          <a:ln>
            <a:noFill/>
          </a:ln>
          <a:effectLst>
            <a:outerShdw blurRad="128588" dist="19050" dir="5400000" algn="bl" rotWithShape="0">
              <a:srgbClr val="000000">
                <a:alpha val="70000"/>
              </a:srgbClr>
            </a:outerShdw>
          </a:effectLst>
        </p:spPr>
      </p:pic>
      <p:pic>
        <p:nvPicPr>
          <p:cNvPr id="190" name="Google Shape;190;p21"/>
          <p:cNvPicPr preferRelativeResize="0"/>
          <p:nvPr/>
        </p:nvPicPr>
        <p:blipFill rotWithShape="1">
          <a:blip r:embed="rId4">
            <a:alphaModFix/>
          </a:blip>
          <a:srcRect b="25711"/>
          <a:stretch/>
        </p:blipFill>
        <p:spPr>
          <a:xfrm>
            <a:off x="5379900" y="2985000"/>
            <a:ext cx="3764099" cy="1679550"/>
          </a:xfrm>
          <a:prstGeom prst="rect">
            <a:avLst/>
          </a:prstGeom>
          <a:noFill/>
          <a:ln>
            <a:noFill/>
          </a:ln>
          <a:effectLst>
            <a:outerShdw blurRad="128588" dist="19050" dir="5400000" algn="b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733</Words>
  <Application>Microsoft Office PowerPoint</Application>
  <PresentationFormat>Diavetítés a képernyőre (16:9 oldalarány)</PresentationFormat>
  <Paragraphs>89</Paragraphs>
  <Slides>13</Slides>
  <Notes>13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7" baseType="lpstr">
      <vt:lpstr>Lato</vt:lpstr>
      <vt:lpstr>Montserrat</vt:lpstr>
      <vt:lpstr>Arial</vt:lpstr>
      <vt:lpstr>Focus</vt:lpstr>
      <vt:lpstr>AZ AI TÖRTÉNETE</vt:lpstr>
      <vt:lpstr>Az AI Definíciója</vt:lpstr>
      <vt:lpstr>AI története: Kezdetek</vt:lpstr>
      <vt:lpstr>Az első AI programok (1950–1960-as évek)</vt:lpstr>
      <vt:lpstr>Az AI aranykora (1960-as évek)</vt:lpstr>
      <vt:lpstr>Az AI fejlődésének kihívásai (1970-es évek)</vt:lpstr>
      <vt:lpstr>Neurális hálók és gépi tanulás (1980-as évek)</vt:lpstr>
      <vt:lpstr>Az AI reneszánsza (1990-es évek)</vt:lpstr>
      <vt:lpstr>Az AI forradalom (2000–2010-es évek)</vt:lpstr>
      <vt:lpstr>AI napjainkban</vt:lpstr>
      <vt:lpstr>AI jövője és etikai kérdések</vt:lpstr>
      <vt:lpstr>Összegzés</vt:lpstr>
      <vt:lpstr>VÉGE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 AI TÖRTÉNETE</dc:title>
  <cp:lastModifiedBy>Tóth Levente</cp:lastModifiedBy>
  <cp:revision>2</cp:revision>
  <dcterms:modified xsi:type="dcterms:W3CDTF">2024-11-19T12:37:56Z</dcterms:modified>
</cp:coreProperties>
</file>